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528" r:id="rId3"/>
    <p:sldId id="346" r:id="rId4"/>
    <p:sldId id="358" r:id="rId5"/>
    <p:sldId id="385" r:id="rId6"/>
    <p:sldId id="386" r:id="rId7"/>
    <p:sldId id="347" r:id="rId8"/>
    <p:sldId id="472" r:id="rId9"/>
    <p:sldId id="348" r:id="rId10"/>
    <p:sldId id="471" r:id="rId11"/>
    <p:sldId id="349" r:id="rId12"/>
    <p:sldId id="508" r:id="rId13"/>
    <p:sldId id="524" r:id="rId14"/>
    <p:sldId id="259" r:id="rId15"/>
    <p:sldId id="260" r:id="rId16"/>
    <p:sldId id="261" r:id="rId17"/>
    <p:sldId id="476" r:id="rId18"/>
    <p:sldId id="330" r:id="rId19"/>
    <p:sldId id="455" r:id="rId20"/>
    <p:sldId id="456" r:id="rId21"/>
    <p:sldId id="497" r:id="rId22"/>
    <p:sldId id="416" r:id="rId23"/>
    <p:sldId id="453" r:id="rId24"/>
    <p:sldId id="499" r:id="rId25"/>
    <p:sldId id="691" r:id="rId26"/>
    <p:sldId id="695" r:id="rId27"/>
    <p:sldId id="697" r:id="rId28"/>
    <p:sldId id="423" r:id="rId29"/>
    <p:sldId id="632" r:id="rId30"/>
    <p:sldId id="425" r:id="rId31"/>
    <p:sldId id="633" r:id="rId32"/>
    <p:sldId id="692" r:id="rId33"/>
    <p:sldId id="694" r:id="rId34"/>
    <p:sldId id="698" r:id="rId35"/>
    <p:sldId id="541" r:id="rId36"/>
    <p:sldId id="634" r:id="rId37"/>
    <p:sldId id="635" r:id="rId38"/>
    <p:sldId id="542" r:id="rId39"/>
    <p:sldId id="693" r:id="rId40"/>
    <p:sldId id="696" r:id="rId41"/>
    <p:sldId id="699" r:id="rId42"/>
    <p:sldId id="562" r:id="rId43"/>
    <p:sldId id="636" r:id="rId44"/>
    <p:sldId id="563" r:id="rId45"/>
    <p:sldId id="637" r:id="rId46"/>
    <p:sldId id="265" r:id="rId47"/>
    <p:sldId id="266" r:id="rId48"/>
    <p:sldId id="313" r:id="rId49"/>
    <p:sldId id="426" r:id="rId50"/>
    <p:sldId id="452" r:id="rId51"/>
    <p:sldId id="427" r:id="rId52"/>
    <p:sldId id="454" r:id="rId53"/>
    <p:sldId id="573" r:id="rId54"/>
    <p:sldId id="522" r:id="rId55"/>
    <p:sldId id="523" r:id="rId56"/>
    <p:sldId id="580" r:id="rId57"/>
    <p:sldId id="300" r:id="rId58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FF"/>
    <a:srgbClr val="808080"/>
    <a:srgbClr val="00FF00"/>
    <a:srgbClr val="00FF99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8" autoAdjust="0"/>
    <p:restoredTop sz="94660"/>
  </p:normalViewPr>
  <p:slideViewPr>
    <p:cSldViewPr snapToGrid="0">
      <p:cViewPr varScale="1">
        <p:scale>
          <a:sx n="82" d="100"/>
          <a:sy n="82" d="100"/>
        </p:scale>
        <p:origin x="749" y="72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F9A80-4107-4F47-B4FB-86A1B13AFB18}" type="datetimeFigureOut">
              <a:rPr lang="th-TH" smtClean="0"/>
              <a:pPr/>
              <a:t>19/07/66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1850A-6ED5-4257-9F21-8988E197670F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10924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1850A-6ED5-4257-9F21-8988E197670F}" type="slidenum">
              <a:rPr lang="th-TH" smtClean="0"/>
              <a:pPr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31472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D399-A980-4364-A0C2-D48411114139}" type="datetimeFigureOut">
              <a:rPr lang="th-TH" smtClean="0"/>
              <a:pPr/>
              <a:t>19/07/66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32669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D399-A980-4364-A0C2-D48411114139}" type="datetimeFigureOut">
              <a:rPr lang="th-TH" smtClean="0"/>
              <a:pPr/>
              <a:t>19/07/66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4640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D399-A980-4364-A0C2-D48411114139}" type="datetimeFigureOut">
              <a:rPr lang="th-TH" smtClean="0"/>
              <a:pPr/>
              <a:t>19/07/66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5471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D399-A980-4364-A0C2-D48411114139}" type="datetimeFigureOut">
              <a:rPr lang="th-TH" smtClean="0"/>
              <a:pPr/>
              <a:t>19/07/66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153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D399-A980-4364-A0C2-D48411114139}" type="datetimeFigureOut">
              <a:rPr lang="th-TH" smtClean="0"/>
              <a:pPr/>
              <a:t>19/07/66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29495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D399-A980-4364-A0C2-D48411114139}" type="datetimeFigureOut">
              <a:rPr lang="th-TH" smtClean="0"/>
              <a:pPr/>
              <a:t>19/07/66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73814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D399-A980-4364-A0C2-D48411114139}" type="datetimeFigureOut">
              <a:rPr lang="th-TH" smtClean="0"/>
              <a:pPr/>
              <a:t>19/07/66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711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D399-A980-4364-A0C2-D48411114139}" type="datetimeFigureOut">
              <a:rPr lang="th-TH" smtClean="0"/>
              <a:pPr/>
              <a:t>19/07/66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629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D399-A980-4364-A0C2-D48411114139}" type="datetimeFigureOut">
              <a:rPr lang="th-TH" smtClean="0"/>
              <a:pPr/>
              <a:t>19/07/66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2732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D399-A980-4364-A0C2-D48411114139}" type="datetimeFigureOut">
              <a:rPr lang="th-TH" smtClean="0"/>
              <a:pPr/>
              <a:t>19/07/66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80013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D399-A980-4364-A0C2-D48411114139}" type="datetimeFigureOut">
              <a:rPr lang="th-TH" smtClean="0"/>
              <a:pPr/>
              <a:t>19/07/66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8161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1D399-A980-4364-A0C2-D48411114139}" type="datetimeFigureOut">
              <a:rPr lang="th-TH" smtClean="0"/>
              <a:pPr/>
              <a:t>19/07/66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9FAAA-6661-41CB-83D2-E71EBB729B96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118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5BD07A-6F62-4788-8432-7F11E3BF3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969083"/>
          </a:xfrm>
          <a:prstGeom prst="rect">
            <a:avLst/>
          </a:prstGeom>
        </p:spPr>
      </p:pic>
      <p:sp>
        <p:nvSpPr>
          <p:cNvPr id="6" name="Rectangle 1041"/>
          <p:cNvSpPr>
            <a:spLocks noChangeArrowheads="1"/>
          </p:cNvSpPr>
          <p:nvPr/>
        </p:nvSpPr>
        <p:spPr bwMode="auto">
          <a:xfrm>
            <a:off x="0" y="4653136"/>
            <a:ext cx="12192000" cy="714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42885" y="4756910"/>
            <a:ext cx="818255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75000"/>
              </a:lnSpc>
              <a:defRPr/>
            </a:pPr>
            <a:r>
              <a:rPr lang="en-US" sz="3200" b="1" dirty="0">
                <a:solidFill>
                  <a:srgbClr val="1C1C1C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KPI June 2023 Monthly Report </a:t>
            </a:r>
            <a:r>
              <a:rPr lang="en-US" sz="3200" b="1" dirty="0">
                <a:solidFill>
                  <a:srgbClr val="FF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R1_LN</a:t>
            </a:r>
            <a:endParaRPr lang="en-US" sz="3200" b="1" dirty="0">
              <a:solidFill>
                <a:srgbClr val="1C1C1C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01 - 30 Jun 2023 @Managed Service (Chiang Mai)</a:t>
            </a:r>
          </a:p>
          <a:p>
            <a:pPr eaLnBrk="1" hangingPunct="1">
              <a:lnSpc>
                <a:spcPct val="75000"/>
              </a:lnSpc>
              <a:defRPr/>
            </a:pPr>
            <a:endParaRPr lang="en-US" sz="1400" b="1" dirty="0">
              <a:solidFill>
                <a:srgbClr val="1C1C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07504" y="6381328"/>
            <a:ext cx="2897342" cy="34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lnSpc>
                <a:spcPct val="45000"/>
              </a:lnSpc>
              <a:buClr>
                <a:srgbClr val="FF0000"/>
              </a:buClr>
              <a:buSzPct val="65000"/>
            </a:pPr>
            <a:endParaRPr lang="en-US" sz="900" dirty="0">
              <a:solidFill>
                <a:srgbClr val="43434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eaLnBrk="1" hangingPunct="1">
              <a:lnSpc>
                <a:spcPct val="45000"/>
              </a:lnSpc>
              <a:buClr>
                <a:srgbClr val="FF0000"/>
              </a:buClr>
              <a:buSzPct val="65000"/>
            </a:pPr>
            <a:r>
              <a:rPr lang="en-US" sz="90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 by : Santisuk Suthanma</a:t>
            </a:r>
          </a:p>
          <a:p>
            <a:pPr algn="l" eaLnBrk="1" hangingPunct="1">
              <a:lnSpc>
                <a:spcPct val="45000"/>
              </a:lnSpc>
              <a:buClr>
                <a:srgbClr val="FF0000"/>
              </a:buClr>
              <a:buSzPct val="65000"/>
            </a:pPr>
            <a:r>
              <a:rPr lang="en-US" sz="90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l" eaLnBrk="1" hangingPunct="1">
              <a:lnSpc>
                <a:spcPct val="45000"/>
              </a:lnSpc>
              <a:buClr>
                <a:srgbClr val="FF0000"/>
              </a:buClr>
              <a:buSzPct val="65000"/>
            </a:pPr>
            <a:r>
              <a:rPr lang="en-US" sz="90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Date : 19 Jul 2023</a:t>
            </a:r>
            <a:endParaRPr lang="th-TH" sz="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414547" y="6498261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50814" y="5535895"/>
            <a:ext cx="3302268" cy="661689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r>
              <a:rPr lang="en-US" sz="1600" b="1" dirty="0">
                <a:solidFill>
                  <a:srgbClr val="808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 Over all = 6516 Ticket </a:t>
            </a:r>
            <a:r>
              <a:rPr lang="en-US" sz="700" b="1" dirty="0">
                <a:solidFill>
                  <a:srgbClr val="808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+900/1800 =  1085 TT</a:t>
            </a:r>
          </a:p>
          <a:p>
            <a:r>
              <a:rPr lang="en-US" sz="700" b="1" dirty="0">
                <a:solidFill>
                  <a:srgbClr val="808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+2600 = 183 TT</a:t>
            </a:r>
          </a:p>
          <a:p>
            <a:r>
              <a:rPr lang="en-US" sz="700" b="1" dirty="0">
                <a:solidFill>
                  <a:srgbClr val="808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+700 = 88 TT</a:t>
            </a:r>
            <a:endParaRPr lang="th-TH" sz="700" b="1" dirty="0">
              <a:solidFill>
                <a:srgbClr val="808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1263F6-D59B-430A-A648-95E103B040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" t="64667" r="-143" b="1368"/>
          <a:stretch/>
        </p:blipFill>
        <p:spPr>
          <a:xfrm>
            <a:off x="8895216" y="4745461"/>
            <a:ext cx="3272186" cy="581236"/>
          </a:xfrm>
          <a:prstGeom prst="rect">
            <a:avLst/>
          </a:prstGeom>
        </p:spPr>
      </p:pic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8B04D15F-EA65-4DB5-A881-0B2A321A3C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268" y="543865"/>
            <a:ext cx="1080032" cy="4094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9F19C0-CD81-4CA5-86E7-E968D07F50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686" y="144370"/>
            <a:ext cx="2708616" cy="25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13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All Fault rate by Province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372" y="541737"/>
            <a:ext cx="11633249" cy="5774509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D755E1D0-AE7A-4358-97FC-6343F9FE0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33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All Fault clearance compare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199" y="545837"/>
            <a:ext cx="11587594" cy="5766295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DFD5F76E-5121-41EC-A168-8BE8088BBD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10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894A7E3-CA2C-467A-BD75-88B253027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8056" y="541815"/>
            <a:ext cx="9935884" cy="6040701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1C1C1C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Major fault clearance BSC/SLA Weighting E2E</a:t>
            </a: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288938" y="523098"/>
            <a:ext cx="0" cy="303873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EE76AA2D-C9D4-479F-BD52-D61AEE9CC3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02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87806" y="154061"/>
            <a:ext cx="11996150" cy="52575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806" y="796371"/>
            <a:ext cx="11996150" cy="233910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cap="all" dirty="0">
                <a:ln w="0">
                  <a:solidFill>
                    <a:srgbClr val="0000FF"/>
                  </a:solidFill>
                </a:ln>
                <a:solidFill>
                  <a:srgbClr val="0000FF"/>
                </a:solidFill>
                <a:effectLst>
                  <a:reflection blurRad="12700" stA="50000" endPos="50000" dist="5000" dir="5400000" sy="-100000" rotWithShape="0"/>
                </a:effectLst>
                <a:ea typeface="Tahoma" panose="020B0604030504040204" pitchFamily="34" charset="0"/>
              </a:rPr>
              <a:t>Network Performance </a:t>
            </a:r>
            <a:r>
              <a:rPr lang="en-US" sz="3600" b="1" cap="all" dirty="0">
                <a:ln w="0">
                  <a:solidFill>
                    <a:srgbClr val="EF6BEF"/>
                  </a:solidFill>
                </a:ln>
                <a:solidFill>
                  <a:srgbClr val="EF6BEF"/>
                </a:solidFill>
                <a:effectLst>
                  <a:reflection blurRad="12700" stA="50000" endPos="50000" dist="5000" dir="5400000" sy="-100000" rotWithShape="0"/>
                </a:effectLst>
                <a:ea typeface="Tahoma" panose="020B0604030504040204" pitchFamily="34" charset="0"/>
              </a:rPr>
              <a:t>All</a:t>
            </a:r>
          </a:p>
          <a:p>
            <a:pPr algn="l"/>
            <a:r>
              <a:rPr lang="en-US" b="1" dirty="0"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	</a:t>
            </a:r>
          </a:p>
          <a:p>
            <a:pPr algn="l"/>
            <a:r>
              <a:rPr lang="en-US" b="1" dirty="0"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		</a:t>
            </a:r>
            <a:r>
              <a:rPr lang="en-US" sz="18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- SA KEY Performance</a:t>
            </a:r>
          </a:p>
          <a:p>
            <a:pPr algn="l"/>
            <a:r>
              <a:rPr lang="en-US" sz="18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		- NSA KEY Performance</a:t>
            </a:r>
          </a:p>
          <a:p>
            <a:pPr algn="l"/>
            <a:r>
              <a:rPr lang="en-US" sz="18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		- Fault clearance time</a:t>
            </a:r>
          </a:p>
          <a:p>
            <a:pPr algn="l"/>
            <a:r>
              <a:rPr lang="en-US" sz="18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		- NW Availability &amp; Fault rate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9961B535-FBA8-446B-ACF6-BAAF1DD135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9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79375" y="623540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Calibri" panose="020F0502020204030204" pitchFamily="34" charset="0"/>
              </a:rPr>
              <a:t>Ticket (All) </a:t>
            </a:r>
            <a:r>
              <a:rPr lang="en-US" alt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SA</a:t>
            </a:r>
            <a:r>
              <a:rPr lang="en-US" altLang="en-US" b="1" dirty="0">
                <a:solidFill>
                  <a:srgbClr val="800000"/>
                </a:solidFill>
                <a:latin typeface="Calibri" panose="020F0502020204030204" pitchFamily="34" charset="0"/>
              </a:rPr>
              <a:t> KEY PERFORMANCE INDICATOR REPORT 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2400" b="1" dirty="0">
                <a:solidFill>
                  <a:srgbClr val="1C1C1C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KPI Monthly Jun 2023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4251" y="898624"/>
            <a:ext cx="9413149" cy="5547203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42CF847B-FDE7-4B2D-B768-CD5B981623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55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79375" y="623540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Calibri" panose="020F0502020204030204" pitchFamily="34" charset="0"/>
              </a:rPr>
              <a:t>Ticket (All) </a:t>
            </a:r>
            <a:r>
              <a:rPr lang="en-US" alt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SA</a:t>
            </a:r>
            <a:r>
              <a:rPr lang="en-US" altLang="en-US" b="1" dirty="0">
                <a:solidFill>
                  <a:srgbClr val="800000"/>
                </a:solidFill>
                <a:latin typeface="Calibri" panose="020F0502020204030204" pitchFamily="34" charset="0"/>
              </a:rPr>
              <a:t> KEY PERFORMANCE INDICATOR REPORT 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2400" b="1" dirty="0">
                <a:solidFill>
                  <a:srgbClr val="1C1C1C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KPI Monthly Jun 2023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0855" y="1016025"/>
            <a:ext cx="9470278" cy="4825923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EAF92F67-182E-4F44-A079-F2562C04AF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30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9375" y="623540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Calibri" panose="020F0502020204030204" pitchFamily="34" charset="0"/>
              </a:rPr>
              <a:t>Ticket (All) </a:t>
            </a:r>
            <a:r>
              <a:rPr lang="en-US" altLang="en-US" b="1" dirty="0">
                <a:solidFill>
                  <a:srgbClr val="FF00FF"/>
                </a:solidFill>
                <a:latin typeface="Calibri" panose="020F0502020204030204" pitchFamily="34" charset="0"/>
              </a:rPr>
              <a:t>NSA</a:t>
            </a:r>
            <a:r>
              <a:rPr lang="en-US" altLang="en-US" b="1" dirty="0">
                <a:solidFill>
                  <a:srgbClr val="800000"/>
                </a:solidFill>
                <a:latin typeface="Calibri" panose="020F0502020204030204" pitchFamily="34" charset="0"/>
              </a:rPr>
              <a:t> KEY PERFORMANCE INDICATOR REPORT 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2400" b="1" dirty="0">
                <a:solidFill>
                  <a:srgbClr val="1C1C1C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KPI Monthly Jun 2023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A7F72F-DDBF-4750-961A-D84847746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5283" y="816882"/>
            <a:ext cx="6941423" cy="5940794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FA1DAAA4-DB20-464D-BEB2-6574D97E1C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64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481" y="1202943"/>
            <a:ext cx="11937031" cy="5100888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11205" y="799724"/>
            <a:ext cx="892225" cy="219291"/>
          </a:xfrm>
          <a:prstGeom prst="rect">
            <a:avLst/>
          </a:prstGeom>
          <a:ln w="19050">
            <a:solidFill>
              <a:srgbClr val="00FF99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355600" marR="0" indent="-355600" algn="ctr" defTabSz="914400" rtl="0" eaLnBrk="0" fontAlgn="base" latinLnBrk="0" hangingPunct="0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E2670A"/>
              </a:buClr>
              <a:buSzPct val="80000"/>
              <a:buFont typeface="Wingdings" pitchFamily="2" charset="2"/>
              <a:buNone/>
              <a:tabLst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ahoma" pitchFamily="34" charset="0"/>
                <a:cs typeface="Tahoma" pitchFamily="34" charset="0"/>
              </a:rPr>
              <a:t>FOP</a:t>
            </a:r>
            <a:endParaRPr kumimoji="0" lang="th-TH" sz="11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11205" y="3650019"/>
            <a:ext cx="892225" cy="219291"/>
          </a:xfrm>
          <a:prstGeom prst="rect">
            <a:avLst/>
          </a:prstGeom>
          <a:ln w="19050">
            <a:solidFill>
              <a:srgbClr val="00FF99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355600" marR="0" indent="-355600" algn="ctr" defTabSz="914400" rtl="0" eaLnBrk="0" fontAlgn="base" latinLnBrk="0" hangingPunct="0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E2670A"/>
              </a:buClr>
              <a:buSzPct val="80000"/>
              <a:buFont typeface="Wingdings" pitchFamily="2" charset="2"/>
              <a:buNone/>
              <a:tabLst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ahoma" pitchFamily="34" charset="0"/>
                <a:cs typeface="Tahoma" pitchFamily="34" charset="0"/>
              </a:rPr>
              <a:t>End to End</a:t>
            </a:r>
            <a:endParaRPr kumimoji="0" lang="th-TH" sz="11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49731" y="581591"/>
            <a:ext cx="2404152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rgbClr val="FF7979"/>
              </a:contourClr>
            </a:sp3d>
          </a:bodyPr>
          <a:lstStyle>
            <a:defPPr>
              <a:defRPr lang="th-TH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cap="all" dirty="0">
                <a:ln w="0"/>
                <a:gradFill flip="none">
                  <a:gsLst>
                    <a:gs pos="9000">
                      <a:schemeClr val="accent1"/>
                    </a:gs>
                    <a:gs pos="46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TaRget </a:t>
            </a:r>
            <a:r>
              <a:rPr lang="en-US" sz="24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=</a:t>
            </a:r>
            <a:r>
              <a:rPr lang="en-US" sz="2400" b="1" cap="all" dirty="0">
                <a:ln w="0"/>
                <a:gradFill flip="none">
                  <a:gsLst>
                    <a:gs pos="9000">
                      <a:schemeClr val="accent1"/>
                    </a:gs>
                    <a:gs pos="46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 </a:t>
            </a:r>
            <a:r>
              <a:rPr lang="en-US" sz="24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2:00 </a:t>
            </a:r>
            <a:r>
              <a:rPr lang="en-US" sz="20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h</a:t>
            </a:r>
            <a:r>
              <a:rPr lang="en-US" sz="18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r</a:t>
            </a:r>
            <a:endParaRPr lang="en-US" sz="2000" b="1" cap="all" dirty="0">
              <a:ln w="0"/>
              <a:gradFill flip="none">
                <a:gsLst>
                  <a:gs pos="9000">
                    <a:srgbClr val="FF7979"/>
                  </a:gs>
                  <a:gs pos="46000">
                    <a:srgbClr val="FF0000"/>
                  </a:gs>
                  <a:gs pos="100000">
                    <a:srgbClr val="FF0000"/>
                  </a:gs>
                </a:gsLst>
                <a:lin ang="5400000"/>
              </a:gradFill>
              <a:effectLst>
                <a:reflection blurRad="6350" stA="55000" endA="300" endPos="45500" dir="5400000" sy="-100000" algn="bl" rotWithShape="0"/>
              </a:effectLst>
              <a:latin typeface="+mn-lt"/>
              <a:cs typeface="+mn-cs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0758" y="132894"/>
            <a:ext cx="9240666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(All)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Fault clearance time / Fault rate  /NW Availability (E2E &amp; FOP)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948034" y="557350"/>
            <a:ext cx="2439778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rgbClr val="FF7979"/>
              </a:contourClr>
            </a:sp3d>
          </a:bodyPr>
          <a:lstStyle>
            <a:defPPr>
              <a:defRPr lang="th-TH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cap="all" dirty="0">
                <a:ln w="0"/>
                <a:gradFill flip="none">
                  <a:gsLst>
                    <a:gs pos="9000">
                      <a:schemeClr val="accent1"/>
                    </a:gs>
                    <a:gs pos="46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TaRget </a:t>
            </a:r>
            <a:r>
              <a:rPr lang="en-US" sz="24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=</a:t>
            </a:r>
            <a:r>
              <a:rPr lang="en-US" sz="2400" b="1" cap="all" dirty="0">
                <a:ln w="0"/>
                <a:gradFill flip="none">
                  <a:gsLst>
                    <a:gs pos="9000">
                      <a:schemeClr val="accent1"/>
                    </a:gs>
                    <a:gs pos="46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 </a:t>
            </a:r>
            <a:r>
              <a:rPr lang="en-US" sz="24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99.90 </a:t>
            </a:r>
            <a:r>
              <a:rPr lang="en-US" sz="20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%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88727" y="568891"/>
            <a:ext cx="2214546" cy="461665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rgbClr val="FF7979"/>
              </a:contourClr>
            </a:sp3d>
          </a:bodyPr>
          <a:lstStyle>
            <a:defPPr>
              <a:defRPr lang="th-TH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cap="all" dirty="0">
                <a:ln w="0"/>
                <a:gradFill flip="none">
                  <a:gsLst>
                    <a:gs pos="9000">
                      <a:schemeClr val="accent1"/>
                    </a:gs>
                    <a:gs pos="46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TaRget </a:t>
            </a:r>
            <a:r>
              <a:rPr lang="en-US" sz="24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= </a:t>
            </a:r>
            <a:r>
              <a:rPr lang="en-US" sz="24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5 </a:t>
            </a:r>
            <a:r>
              <a:rPr lang="en-US" sz="20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%</a:t>
            </a:r>
            <a:endParaRPr lang="en-US" sz="1800" b="1" cap="all" dirty="0">
              <a:ln w="0"/>
              <a:gradFill flip="none">
                <a:gsLst>
                  <a:gs pos="9000">
                    <a:srgbClr val="FF7979"/>
                  </a:gs>
                  <a:gs pos="46000">
                    <a:srgbClr val="FF0000"/>
                  </a:gs>
                  <a:gs pos="100000">
                    <a:srgbClr val="FF0000"/>
                  </a:gs>
                </a:gsLst>
                <a:lin ang="5400000"/>
              </a:gradFill>
              <a:effectLst>
                <a:reflection blurRad="6350" stA="55000" endA="300" endPos="45500" dir="5400000" sy="-100000" algn="bl" rotWithShape="0"/>
              </a:effectLst>
              <a:latin typeface="+mn-lt"/>
              <a:cs typeface="+mn-cs"/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305EF698-A9BE-46F8-9B31-33EAF7A90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23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9822" y="640138"/>
            <a:ext cx="8090482" cy="5613202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90758" y="132894"/>
            <a:ext cx="8348162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(All)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Compare NW Availability &amp; Down Time Ticket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755828" y="3525071"/>
            <a:ext cx="2439778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rgbClr val="FF7979"/>
              </a:contourClr>
            </a:sp3d>
          </a:bodyPr>
          <a:lstStyle>
            <a:defPPr>
              <a:defRPr lang="th-TH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cap="all" dirty="0">
                <a:ln w="0"/>
                <a:gradFill flip="none">
                  <a:gsLst>
                    <a:gs pos="9000">
                      <a:schemeClr val="accent1"/>
                    </a:gs>
                    <a:gs pos="46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TaRget </a:t>
            </a:r>
            <a:r>
              <a:rPr lang="en-US" sz="20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=</a:t>
            </a:r>
            <a:r>
              <a:rPr lang="en-US" sz="2000" b="1" cap="all" dirty="0">
                <a:ln w="0"/>
                <a:gradFill flip="none">
                  <a:gsLst>
                    <a:gs pos="9000">
                      <a:schemeClr val="accent1"/>
                    </a:gs>
                    <a:gs pos="46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 </a:t>
            </a:r>
            <a:r>
              <a:rPr lang="en-US" sz="20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99.90 </a:t>
            </a:r>
            <a:r>
              <a:rPr lang="en-US" sz="1800" b="1" cap="all" dirty="0">
                <a:ln w="0"/>
                <a:gradFill flip="none">
                  <a:gsLst>
                    <a:gs pos="9000">
                      <a:srgbClr val="FF7979"/>
                    </a:gs>
                    <a:gs pos="46000">
                      <a:srgbClr val="FF0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  <a:cs typeface="+mn-cs"/>
              </a:rPr>
              <a:t>%</a:t>
            </a:r>
          </a:p>
        </p:txBody>
      </p:sp>
      <p:sp>
        <p:nvSpPr>
          <p:cNvPr id="8" name="Right Arrow 7">
            <a:hlinkClick r:id="" action="ppaction://noaction"/>
          </p:cNvPr>
          <p:cNvSpPr/>
          <p:nvPr/>
        </p:nvSpPr>
        <p:spPr>
          <a:xfrm flipH="1">
            <a:off x="11413473" y="209320"/>
            <a:ext cx="627961" cy="286438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 2G900</a:t>
            </a:r>
            <a:endParaRPr lang="th-TH" sz="800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4D909E74-E3A9-4C79-9CD7-BAA0653BD2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98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1C1C1C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Trend Main Power failure in Year 2023 </a:t>
            </a: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E151ABA-D9A4-444B-8091-C65C5E4F6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0F872F-88AB-40B2-9829-D55754FE7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4922" y="3724452"/>
            <a:ext cx="9410248" cy="30801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CC3315-8858-45D2-A718-BAD3A93B8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6077" y="527449"/>
            <a:ext cx="9419093" cy="308299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D972D8C-1E72-419E-B4C1-3C76BCFDBBED}"/>
              </a:ext>
            </a:extLst>
          </p:cNvPr>
          <p:cNvCxnSpPr/>
          <p:nvPr/>
        </p:nvCxnSpPr>
        <p:spPr>
          <a:xfrm>
            <a:off x="7767085" y="641669"/>
            <a:ext cx="0" cy="26682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E82C4B-2D33-4727-A786-9DAD367685C2}"/>
              </a:ext>
            </a:extLst>
          </p:cNvPr>
          <p:cNvCxnSpPr/>
          <p:nvPr/>
        </p:nvCxnSpPr>
        <p:spPr>
          <a:xfrm>
            <a:off x="7767085" y="3853837"/>
            <a:ext cx="0" cy="26682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F54FC36-B44B-46E9-8C4A-6E63966BEE2C}"/>
              </a:ext>
            </a:extLst>
          </p:cNvPr>
          <p:cNvCxnSpPr/>
          <p:nvPr/>
        </p:nvCxnSpPr>
        <p:spPr>
          <a:xfrm>
            <a:off x="2555271" y="772733"/>
            <a:ext cx="2472744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704C1E-096A-41F1-8F8E-68F281032C4B}"/>
              </a:ext>
            </a:extLst>
          </p:cNvPr>
          <p:cNvCxnSpPr/>
          <p:nvPr/>
        </p:nvCxnSpPr>
        <p:spPr>
          <a:xfrm>
            <a:off x="5309855" y="772733"/>
            <a:ext cx="2262051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03267E-E9D0-4737-9D01-3E8728B84F8E}"/>
              </a:ext>
            </a:extLst>
          </p:cNvPr>
          <p:cNvCxnSpPr/>
          <p:nvPr/>
        </p:nvCxnSpPr>
        <p:spPr>
          <a:xfrm>
            <a:off x="2555271" y="3964547"/>
            <a:ext cx="2472744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FBEA395-5020-4F3A-B54A-01F72AD20311}"/>
              </a:ext>
            </a:extLst>
          </p:cNvPr>
          <p:cNvCxnSpPr/>
          <p:nvPr/>
        </p:nvCxnSpPr>
        <p:spPr>
          <a:xfrm>
            <a:off x="5309855" y="3964547"/>
            <a:ext cx="2262051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575414A-772E-44C4-B259-440B2B37FF9A}"/>
              </a:ext>
            </a:extLst>
          </p:cNvPr>
          <p:cNvSpPr txBox="1"/>
          <p:nvPr/>
        </p:nvSpPr>
        <p:spPr>
          <a:xfrm>
            <a:off x="3361735" y="3756007"/>
            <a:ext cx="8677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2021</a:t>
            </a:r>
            <a:endParaRPr lang="th-TH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370AC9-5521-4E64-9E12-1E0CE272B5D8}"/>
              </a:ext>
            </a:extLst>
          </p:cNvPr>
          <p:cNvSpPr txBox="1"/>
          <p:nvPr/>
        </p:nvSpPr>
        <p:spPr>
          <a:xfrm>
            <a:off x="6013562" y="559017"/>
            <a:ext cx="875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2022</a:t>
            </a:r>
            <a:endParaRPr lang="th-TH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F1D36D-7DBD-4C06-B6F7-AD4A68B7C041}"/>
              </a:ext>
            </a:extLst>
          </p:cNvPr>
          <p:cNvSpPr txBox="1"/>
          <p:nvPr/>
        </p:nvSpPr>
        <p:spPr>
          <a:xfrm>
            <a:off x="3361735" y="546082"/>
            <a:ext cx="8677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2021</a:t>
            </a:r>
            <a:endParaRPr lang="th-TH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8B91E9-2FF9-41CA-BA32-C4731527B152}"/>
              </a:ext>
            </a:extLst>
          </p:cNvPr>
          <p:cNvSpPr txBox="1"/>
          <p:nvPr/>
        </p:nvSpPr>
        <p:spPr>
          <a:xfrm>
            <a:off x="6003000" y="3739758"/>
            <a:ext cx="875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2022</a:t>
            </a:r>
            <a:endParaRPr lang="th-TH" sz="1050" b="1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E7BC68-84E0-4270-8933-B2FAA43E0BD2}"/>
              </a:ext>
            </a:extLst>
          </p:cNvPr>
          <p:cNvCxnSpPr/>
          <p:nvPr/>
        </p:nvCxnSpPr>
        <p:spPr>
          <a:xfrm>
            <a:off x="5149648" y="641669"/>
            <a:ext cx="0" cy="26682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A3C20E5-7586-4C64-842E-B4B88861828F}"/>
              </a:ext>
            </a:extLst>
          </p:cNvPr>
          <p:cNvCxnSpPr/>
          <p:nvPr/>
        </p:nvCxnSpPr>
        <p:spPr>
          <a:xfrm>
            <a:off x="5149648" y="3853837"/>
            <a:ext cx="0" cy="26682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FAC86E-F9B2-4828-9B53-0193A9F652A6}"/>
              </a:ext>
            </a:extLst>
          </p:cNvPr>
          <p:cNvCxnSpPr/>
          <p:nvPr/>
        </p:nvCxnSpPr>
        <p:spPr>
          <a:xfrm>
            <a:off x="7974643" y="774214"/>
            <a:ext cx="2262051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6D242A-5CCF-46A2-A88A-ADFB4FF06C32}"/>
              </a:ext>
            </a:extLst>
          </p:cNvPr>
          <p:cNvCxnSpPr/>
          <p:nvPr/>
        </p:nvCxnSpPr>
        <p:spPr>
          <a:xfrm>
            <a:off x="7974643" y="3966028"/>
            <a:ext cx="2262051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FCF6B76-FDA7-41D9-8A87-640057AFD2DB}"/>
              </a:ext>
            </a:extLst>
          </p:cNvPr>
          <p:cNvSpPr txBox="1"/>
          <p:nvPr/>
        </p:nvSpPr>
        <p:spPr>
          <a:xfrm>
            <a:off x="8678350" y="560498"/>
            <a:ext cx="875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2023</a:t>
            </a:r>
            <a:endParaRPr lang="th-TH" sz="105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DCB32-9278-41CA-B891-1E3DF3A9B02A}"/>
              </a:ext>
            </a:extLst>
          </p:cNvPr>
          <p:cNvSpPr txBox="1"/>
          <p:nvPr/>
        </p:nvSpPr>
        <p:spPr>
          <a:xfrm>
            <a:off x="8667788" y="3741239"/>
            <a:ext cx="875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2023</a:t>
            </a:r>
            <a:endParaRPr lang="th-TH" sz="1050" b="1" dirty="0"/>
          </a:p>
        </p:txBody>
      </p:sp>
    </p:spTree>
    <p:extLst>
      <p:ext uri="{BB962C8B-B14F-4D97-AF65-F5344CB8AC3E}">
        <p14:creationId xmlns:p14="http://schemas.microsoft.com/office/powerpoint/2010/main" val="342700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87806" y="154061"/>
            <a:ext cx="1199615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806" y="156601"/>
            <a:ext cx="8676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ln>
                  <a:solidFill>
                    <a:srgbClr val="00B0F0"/>
                  </a:solidFill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Agenda KPI Monthly</a:t>
            </a:r>
            <a:r>
              <a:rPr lang="th-TH" sz="2800" b="1" dirty="0">
                <a:ln>
                  <a:solidFill>
                    <a:srgbClr val="00B0F0"/>
                  </a:solidFill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 </a:t>
            </a:r>
            <a:r>
              <a:rPr lang="en-US" sz="2800" b="1" dirty="0">
                <a:ln>
                  <a:solidFill>
                    <a:srgbClr val="00B0F0"/>
                  </a:solidFill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Jun 2023</a:t>
            </a:r>
          </a:p>
        </p:txBody>
      </p:sp>
      <p:sp>
        <p:nvSpPr>
          <p:cNvPr id="5" name="Rectangle 4"/>
          <p:cNvSpPr/>
          <p:nvPr/>
        </p:nvSpPr>
        <p:spPr>
          <a:xfrm>
            <a:off x="87806" y="788511"/>
            <a:ext cx="11996150" cy="45243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1. KPI Performance</a:t>
            </a:r>
          </a:p>
          <a:p>
            <a:endParaRPr lang="en-US" sz="24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rdia New" pitchFamily="34" charset="-34"/>
            </a:endParaRPr>
          </a:p>
          <a:p>
            <a:r>
              <a:rPr 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2. Trend Main Power failure</a:t>
            </a:r>
          </a:p>
          <a:p>
            <a:endParaRPr lang="en-US" sz="24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rdia New" pitchFamily="34" charset="-34"/>
            </a:endParaRPr>
          </a:p>
          <a:p>
            <a:pPr algn="l"/>
            <a:r>
              <a:rPr 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3. Repeat Fault</a:t>
            </a:r>
          </a:p>
          <a:p>
            <a:pPr algn="l"/>
            <a:endParaRPr lang="en-US" sz="24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rdia New" pitchFamily="34" charset="-34"/>
            </a:endParaRPr>
          </a:p>
          <a:p>
            <a:r>
              <a:rPr 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4. Cause of fault</a:t>
            </a:r>
          </a:p>
          <a:p>
            <a:endParaRPr lang="en-US" sz="24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rdia New" pitchFamily="34" charset="-34"/>
            </a:endParaRPr>
          </a:p>
          <a:p>
            <a:r>
              <a:rPr 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5. Over SLA</a:t>
            </a:r>
          </a:p>
          <a:p>
            <a:endParaRPr lang="en-US" sz="24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rdia New" pitchFamily="34" charset="-34"/>
            </a:endParaRPr>
          </a:p>
          <a:p>
            <a:r>
              <a:rPr 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itchFamily="34" charset="-34"/>
              </a:rPr>
              <a:t>6. Fault Fiber Optic</a:t>
            </a:r>
          </a:p>
          <a:p>
            <a:endParaRPr lang="en-US" sz="24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rdia New" pitchFamily="34" charset="-34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4526BB67-E71C-4557-95CB-9C67827966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38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1C1C1C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Trend Main Power failure in Year 2023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By Site </a:t>
            </a: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E08C21F7-5B72-45FA-8867-19822C61B7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F42108-E3EC-4ACD-AE01-B08667FA1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4107" y="3719750"/>
            <a:ext cx="9431877" cy="30895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66D689-E51B-4333-BAD8-BF3115F48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8636" y="527127"/>
            <a:ext cx="9413972" cy="308364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9DF35F-63D4-4E89-9F8F-482860FEF3D5}"/>
              </a:ext>
            </a:extLst>
          </p:cNvPr>
          <p:cNvCxnSpPr/>
          <p:nvPr/>
        </p:nvCxnSpPr>
        <p:spPr>
          <a:xfrm>
            <a:off x="7767085" y="641669"/>
            <a:ext cx="0" cy="26682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9C78491-FB44-43DF-B330-D869A2C0FACA}"/>
              </a:ext>
            </a:extLst>
          </p:cNvPr>
          <p:cNvCxnSpPr/>
          <p:nvPr/>
        </p:nvCxnSpPr>
        <p:spPr>
          <a:xfrm>
            <a:off x="7767085" y="3853837"/>
            <a:ext cx="0" cy="26682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4266178-E0BD-4BA2-A74C-5A6B830E76BC}"/>
              </a:ext>
            </a:extLst>
          </p:cNvPr>
          <p:cNvCxnSpPr/>
          <p:nvPr/>
        </p:nvCxnSpPr>
        <p:spPr>
          <a:xfrm>
            <a:off x="2555271" y="772733"/>
            <a:ext cx="2472744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84877C1-438B-4502-AE32-46C168075EA2}"/>
              </a:ext>
            </a:extLst>
          </p:cNvPr>
          <p:cNvCxnSpPr/>
          <p:nvPr/>
        </p:nvCxnSpPr>
        <p:spPr>
          <a:xfrm>
            <a:off x="5309855" y="772733"/>
            <a:ext cx="2262051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9370127-A72B-48E2-B51E-ACB3544AEEA0}"/>
              </a:ext>
            </a:extLst>
          </p:cNvPr>
          <p:cNvCxnSpPr/>
          <p:nvPr/>
        </p:nvCxnSpPr>
        <p:spPr>
          <a:xfrm>
            <a:off x="2555271" y="3964547"/>
            <a:ext cx="2472744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21BEB6-2E08-4AF3-91CE-D0CFEEEC9DE0}"/>
              </a:ext>
            </a:extLst>
          </p:cNvPr>
          <p:cNvCxnSpPr/>
          <p:nvPr/>
        </p:nvCxnSpPr>
        <p:spPr>
          <a:xfrm>
            <a:off x="5309855" y="3964547"/>
            <a:ext cx="2262051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CAE9CFF-E5A9-4B8B-BF94-FE8FD440691C}"/>
              </a:ext>
            </a:extLst>
          </p:cNvPr>
          <p:cNvSpPr txBox="1"/>
          <p:nvPr/>
        </p:nvSpPr>
        <p:spPr>
          <a:xfrm>
            <a:off x="3361735" y="3756007"/>
            <a:ext cx="8677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2021</a:t>
            </a:r>
            <a:endParaRPr lang="th-TH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257D2F-8AAF-4110-9500-9F7DF19161B4}"/>
              </a:ext>
            </a:extLst>
          </p:cNvPr>
          <p:cNvSpPr txBox="1"/>
          <p:nvPr/>
        </p:nvSpPr>
        <p:spPr>
          <a:xfrm>
            <a:off x="6013562" y="559017"/>
            <a:ext cx="875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2022</a:t>
            </a:r>
            <a:endParaRPr lang="th-TH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BBBC90-5559-4899-A05B-7982D2413EBD}"/>
              </a:ext>
            </a:extLst>
          </p:cNvPr>
          <p:cNvSpPr txBox="1"/>
          <p:nvPr/>
        </p:nvSpPr>
        <p:spPr>
          <a:xfrm>
            <a:off x="3361735" y="546082"/>
            <a:ext cx="8677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2021</a:t>
            </a:r>
            <a:endParaRPr lang="th-TH" sz="105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3EA9FB-2EFE-47FD-A573-C6AA3BAE200F}"/>
              </a:ext>
            </a:extLst>
          </p:cNvPr>
          <p:cNvSpPr txBox="1"/>
          <p:nvPr/>
        </p:nvSpPr>
        <p:spPr>
          <a:xfrm>
            <a:off x="6003000" y="3739758"/>
            <a:ext cx="875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2022</a:t>
            </a:r>
            <a:endParaRPr lang="th-TH" sz="1050" b="1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0878E39-3579-4489-860E-175BDBD021C5}"/>
              </a:ext>
            </a:extLst>
          </p:cNvPr>
          <p:cNvCxnSpPr/>
          <p:nvPr/>
        </p:nvCxnSpPr>
        <p:spPr>
          <a:xfrm>
            <a:off x="5149648" y="641669"/>
            <a:ext cx="0" cy="26682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7673D02-56DD-4526-A8A1-636AD0C28E0E}"/>
              </a:ext>
            </a:extLst>
          </p:cNvPr>
          <p:cNvCxnSpPr/>
          <p:nvPr/>
        </p:nvCxnSpPr>
        <p:spPr>
          <a:xfrm>
            <a:off x="5149648" y="3853837"/>
            <a:ext cx="0" cy="26682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031531-7470-4945-890E-B958A868CEB9}"/>
              </a:ext>
            </a:extLst>
          </p:cNvPr>
          <p:cNvCxnSpPr/>
          <p:nvPr/>
        </p:nvCxnSpPr>
        <p:spPr>
          <a:xfrm>
            <a:off x="7974643" y="774214"/>
            <a:ext cx="2262051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B7955C7-9B5C-4903-B16F-06E9F341A57D}"/>
              </a:ext>
            </a:extLst>
          </p:cNvPr>
          <p:cNvCxnSpPr/>
          <p:nvPr/>
        </p:nvCxnSpPr>
        <p:spPr>
          <a:xfrm>
            <a:off x="7974643" y="3966028"/>
            <a:ext cx="2262051" cy="0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247F2C0-3E86-4CAB-8F92-1FDA1C95CA34}"/>
              </a:ext>
            </a:extLst>
          </p:cNvPr>
          <p:cNvSpPr txBox="1"/>
          <p:nvPr/>
        </p:nvSpPr>
        <p:spPr>
          <a:xfrm>
            <a:off x="8678350" y="560498"/>
            <a:ext cx="875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2023</a:t>
            </a:r>
            <a:endParaRPr lang="th-TH" sz="105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E2F08D-CFA9-40D5-8AC5-11BF1360C0EB}"/>
              </a:ext>
            </a:extLst>
          </p:cNvPr>
          <p:cNvSpPr txBox="1"/>
          <p:nvPr/>
        </p:nvSpPr>
        <p:spPr>
          <a:xfrm>
            <a:off x="8667788" y="3741239"/>
            <a:ext cx="875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UPC01 2023</a:t>
            </a:r>
            <a:endParaRPr lang="th-TH" sz="1050" b="1" dirty="0"/>
          </a:p>
        </p:txBody>
      </p:sp>
    </p:spTree>
    <p:extLst>
      <p:ext uri="{BB962C8B-B14F-4D97-AF65-F5344CB8AC3E}">
        <p14:creationId xmlns:p14="http://schemas.microsoft.com/office/powerpoint/2010/main" val="2398325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61" y="591064"/>
            <a:ext cx="4041422" cy="2756362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876712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1C1C1C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Trend Main Power failure in Year 2023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By Ticket &amp; Site </a:t>
            </a:r>
          </a:p>
          <a:p>
            <a:pPr>
              <a:lnSpc>
                <a:spcPct val="75000"/>
              </a:lnSpc>
            </a:pPr>
            <a:endParaRPr lang="en-US" altLang="en-US" sz="2400" b="1" dirty="0">
              <a:solidFill>
                <a:srgbClr val="1C1C1C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alibri" panose="020F050202020403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89171" y="665369"/>
            <a:ext cx="1771060" cy="118458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355600" marR="0" indent="-355600" algn="l" defTabSz="914400" rtl="0" eaLnBrk="0" fontAlgn="base" latinLnBrk="0" hangingPunct="0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E2670A"/>
              </a:buClr>
              <a:buSzPct val="80000"/>
              <a:buFont typeface="Wingdings" pitchFamily="2" charset="2"/>
              <a:buNone/>
              <a:tabLst/>
            </a:pPr>
            <a:endParaRPr kumimoji="0" lang="th-TH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92" y="3699858"/>
            <a:ext cx="4044727" cy="2758615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 bwMode="auto">
          <a:xfrm>
            <a:off x="89171" y="3774219"/>
            <a:ext cx="1771060" cy="118458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355600" marR="0" indent="-355600" algn="l" defTabSz="914400" rtl="0" eaLnBrk="0" fontAlgn="base" latinLnBrk="0" hangingPunct="0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E2670A"/>
              </a:buClr>
              <a:buSzPct val="80000"/>
              <a:buFont typeface="Wingdings" pitchFamily="2" charset="2"/>
              <a:buNone/>
              <a:tabLst/>
            </a:pPr>
            <a:endParaRPr kumimoji="0" lang="th-TH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3692" y="584843"/>
            <a:ext cx="4059666" cy="27688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3676" y="3694765"/>
            <a:ext cx="4059666" cy="27688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6967" y="590082"/>
            <a:ext cx="4044303" cy="275832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152" y="3692638"/>
            <a:ext cx="4065902" cy="2773058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 bwMode="auto">
          <a:xfrm>
            <a:off x="4101336" y="649669"/>
            <a:ext cx="1699040" cy="132557"/>
          </a:xfrm>
          <a:prstGeom prst="roundRect">
            <a:avLst/>
          </a:prstGeom>
          <a:noFill/>
          <a:ln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355600" marR="0" indent="-355600" algn="l" defTabSz="914400" rtl="0" eaLnBrk="0" fontAlgn="base" latinLnBrk="0" hangingPunct="0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E2670A"/>
              </a:buClr>
              <a:buSzPct val="80000"/>
              <a:buFont typeface="Wingdings" pitchFamily="2" charset="2"/>
              <a:buNone/>
              <a:tabLst/>
            </a:pPr>
            <a:endParaRPr kumimoji="0" lang="th-TH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4101335" y="3767169"/>
            <a:ext cx="1699040" cy="132557"/>
          </a:xfrm>
          <a:prstGeom prst="roundRect">
            <a:avLst/>
          </a:prstGeom>
          <a:noFill/>
          <a:ln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355600" marR="0" indent="-355600" algn="l" defTabSz="914400" rtl="0" eaLnBrk="0" fontAlgn="base" latinLnBrk="0" hangingPunct="0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E2670A"/>
              </a:buClr>
              <a:buSzPct val="80000"/>
              <a:buFont typeface="Wingdings" pitchFamily="2" charset="2"/>
              <a:buNone/>
              <a:tabLst/>
            </a:pPr>
            <a:endParaRPr kumimoji="0" lang="th-TH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8112582" y="652135"/>
            <a:ext cx="1699040" cy="132557"/>
          </a:xfrm>
          <a:prstGeom prst="roundRect">
            <a:avLst/>
          </a:prstGeom>
          <a:noFill/>
          <a:ln>
            <a:solidFill>
              <a:srgbClr val="00FF99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355600" marR="0" indent="-355600" algn="l" defTabSz="914400" rtl="0" eaLnBrk="0" fontAlgn="base" latinLnBrk="0" hangingPunct="0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E2670A"/>
              </a:buClr>
              <a:buSzPct val="80000"/>
              <a:buFont typeface="Wingdings" pitchFamily="2" charset="2"/>
              <a:buNone/>
              <a:tabLst/>
            </a:pPr>
            <a:endParaRPr kumimoji="0" lang="th-TH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8112581" y="3769635"/>
            <a:ext cx="1699040" cy="132557"/>
          </a:xfrm>
          <a:prstGeom prst="roundRect">
            <a:avLst/>
          </a:prstGeom>
          <a:noFill/>
          <a:ln>
            <a:solidFill>
              <a:srgbClr val="00FF99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355600" marR="0" indent="-355600" algn="l" defTabSz="914400" rtl="0" eaLnBrk="0" fontAlgn="base" latinLnBrk="0" hangingPunct="0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E2670A"/>
              </a:buClr>
              <a:buSzPct val="80000"/>
              <a:buFont typeface="Wingdings" pitchFamily="2" charset="2"/>
              <a:buNone/>
              <a:tabLst/>
            </a:pPr>
            <a:endParaRPr kumimoji="0" lang="th-TH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7A9AD3A5-BC3F-4D02-804F-EE0515FC3A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3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0758" y="132894"/>
            <a:ext cx="7213425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(3G850)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Main Power Failure &amp; Site Down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By Ticket &amp;Site 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  <a:p>
            <a:pPr eaLnBrk="1" hangingPunct="1">
              <a:lnSpc>
                <a:spcPct val="75000"/>
              </a:lnSpc>
            </a:pPr>
            <a:endParaRPr lang="en-US" altLang="en-US" sz="2400" b="1" dirty="0">
              <a:solidFill>
                <a:srgbClr val="1C1C1C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500" y="702754"/>
            <a:ext cx="11444380" cy="5722190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BAE8815C-ABF3-4542-8194-53501262BA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25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0758" y="132894"/>
            <a:ext cx="8104552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(3G2100&amp;LTE)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Main Power Failure &amp; Site Down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By Ticket &amp;Site 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  <a:p>
            <a:pPr eaLnBrk="1" hangingPunct="1">
              <a:lnSpc>
                <a:spcPct val="75000"/>
              </a:lnSpc>
            </a:pPr>
            <a:endParaRPr lang="en-US" altLang="en-US" sz="2400" b="1" dirty="0">
              <a:solidFill>
                <a:srgbClr val="1C1C1C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402225-361D-4A34-856A-E67F49CFA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988" y="688099"/>
            <a:ext cx="11425402" cy="5751496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71F82773-46FD-4D4C-9DDE-6B6267B1CA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52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0758" y="132894"/>
            <a:ext cx="8104552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(2G+LTE900)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Main Power Failure &amp; Site Down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By Ticket &amp;Site 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  <a:p>
            <a:pPr eaLnBrk="1" hangingPunct="1">
              <a:lnSpc>
                <a:spcPct val="75000"/>
              </a:lnSpc>
            </a:pPr>
            <a:endParaRPr lang="en-US" altLang="en-US" sz="2400" b="1" dirty="0">
              <a:solidFill>
                <a:srgbClr val="1C1C1C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AFEB61-107C-4E59-A0D4-DF45D02D8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54" y="700253"/>
            <a:ext cx="11444669" cy="5727188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32007A50-B838-4467-94F4-34C15B0903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43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169" y="589303"/>
            <a:ext cx="8641663" cy="29213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(3G850)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Repeat Fault </a:t>
            </a:r>
            <a:r>
              <a:rPr lang="en-US" altLang="en-US" sz="2400" b="1" dirty="0">
                <a:solidFill>
                  <a:srgbClr val="FF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Apr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2023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3960777" y="598293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+mn-lt"/>
              </a:rPr>
              <a:t>Repeat Fault all</a:t>
            </a:r>
            <a:endParaRPr lang="th-TH" b="1" dirty="0">
              <a:solidFill>
                <a:srgbClr val="FF0000"/>
              </a:solidFill>
              <a:latin typeface="+mn-lt"/>
              <a:ea typeface="Tahoma" panose="020B0604030504040204" pitchFamily="34" charset="0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AE8339A2-C568-4D16-91E6-BD96867DB2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99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169" y="589303"/>
            <a:ext cx="8641663" cy="29213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(3G850)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Repeat Fault</a:t>
            </a:r>
            <a:r>
              <a:rPr lang="en-US" altLang="en-US" sz="2400" b="1" dirty="0">
                <a:solidFill>
                  <a:srgbClr val="FF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May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2023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3960777" y="598293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+mn-lt"/>
              </a:rPr>
              <a:t>Repeat Fault all</a:t>
            </a:r>
            <a:endParaRPr lang="th-TH" b="1" dirty="0">
              <a:solidFill>
                <a:srgbClr val="FF0000"/>
              </a:solidFill>
              <a:latin typeface="+mn-lt"/>
              <a:ea typeface="Tahoma" panose="020B0604030504040204" pitchFamily="34" charset="0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AE8339A2-C568-4D16-91E6-BD96867DB2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65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170" y="589303"/>
            <a:ext cx="8641660" cy="29213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(3G850)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Repeat Fault Jun 2023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3960777" y="598293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+mn-lt"/>
              </a:rPr>
              <a:t>Repeat Fault all</a:t>
            </a:r>
            <a:endParaRPr lang="th-TH" b="1" dirty="0">
              <a:solidFill>
                <a:srgbClr val="FF0000"/>
              </a:solidFill>
              <a:latin typeface="+mn-lt"/>
              <a:ea typeface="Tahoma" panose="020B0604030504040204" pitchFamily="34" charset="0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AE8339A2-C568-4D16-91E6-BD96867DB2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25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(3G850)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Top 50 Repeat Fault by ticket </a:t>
            </a:r>
            <a:r>
              <a:rPr lang="en-US" altLang="en-US" sz="1400" b="1" dirty="0">
                <a:solidFill>
                  <a:srgbClr val="800000"/>
                </a:solidFill>
                <a:latin typeface="+mn-lt"/>
              </a:rPr>
              <a:t>Nor.2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D9526-B019-4C27-A0FE-BE7C5B590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68" y="530172"/>
            <a:ext cx="11520062" cy="6081747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03DD492-81E2-49B5-8999-322F77D788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60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(3G850)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Top 50 Repeat Fault by ticket </a:t>
            </a:r>
            <a:r>
              <a:rPr lang="en-US" altLang="en-US" sz="1400" b="1" dirty="0">
                <a:solidFill>
                  <a:srgbClr val="800000"/>
                </a:solidFill>
                <a:latin typeface="+mn-lt"/>
              </a:rPr>
              <a:t>Nor.2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D9526-B019-4C27-A0FE-BE7C5B590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315" y="534579"/>
            <a:ext cx="11503367" cy="6072933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DDBE5F52-0665-40F1-9C1C-D99CB2159B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82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6671" y="542780"/>
            <a:ext cx="9878647" cy="5989479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Site in-services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9171" y="4053792"/>
            <a:ext cx="10541547" cy="847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5008343" y="4901071"/>
            <a:ext cx="656823" cy="817150"/>
          </a:xfrm>
          <a:prstGeom prst="rect">
            <a:avLst/>
          </a:prstGeom>
          <a:noFill/>
          <a:ln w="28575">
            <a:solidFill>
              <a:srgbClr val="00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B60AD4E-DC0E-4DB0-AD3A-C71E7C02CC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1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(3G850)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Top 50 Repeat Fault by cause </a:t>
            </a:r>
            <a:r>
              <a:rPr lang="en-US" altLang="en-US" sz="1400" b="1" dirty="0">
                <a:solidFill>
                  <a:srgbClr val="800000"/>
                </a:solidFill>
                <a:latin typeface="+mn-lt"/>
              </a:rPr>
              <a:t>Nor.2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3B19AC6B-E5F5-4A7A-ADDA-D372708546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B60BAA-56BE-472A-4602-FE5A857F7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8067" y="597242"/>
            <a:ext cx="8499205" cy="612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31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(3G850)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Top 50 Repeat Fault by cause </a:t>
            </a:r>
            <a:r>
              <a:rPr lang="en-US" altLang="en-US" sz="1400" b="1" dirty="0">
                <a:solidFill>
                  <a:srgbClr val="800000"/>
                </a:solidFill>
                <a:latin typeface="+mn-lt"/>
              </a:rPr>
              <a:t>Nor.2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DFEB5-9935-49EE-9006-763BC2EC1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00" y="590560"/>
            <a:ext cx="8517741" cy="6141318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BE352DBE-AEB4-4D32-B05F-34246D6D8B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88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167" y="589302"/>
            <a:ext cx="8641663" cy="29213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(3G2100&amp;LTE)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Repeat Fault </a:t>
            </a:r>
            <a:r>
              <a:rPr lang="en-US" altLang="en-US" sz="2400" b="1" dirty="0">
                <a:solidFill>
                  <a:srgbClr val="FF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Apr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2023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3960777" y="598293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+mn-lt"/>
              </a:rPr>
              <a:t>Repeat Fault all</a:t>
            </a:r>
            <a:endParaRPr lang="th-TH" b="1" dirty="0">
              <a:solidFill>
                <a:srgbClr val="FF0000"/>
              </a:solidFill>
              <a:latin typeface="+mn-lt"/>
              <a:ea typeface="Tahoma" panose="020B0604030504040204" pitchFamily="34" charset="0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B3B9C6E5-26EA-4D58-974E-BBF092F987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74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168" y="589302"/>
            <a:ext cx="8641660" cy="29213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(3G2100&amp;LTE)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Repeat Fault </a:t>
            </a:r>
            <a:r>
              <a:rPr lang="en-US" altLang="en-US" sz="2400" b="1" dirty="0">
                <a:solidFill>
                  <a:srgbClr val="FF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May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2023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3960777" y="598293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+mn-lt"/>
              </a:rPr>
              <a:t>Repeat Fault all</a:t>
            </a:r>
            <a:endParaRPr lang="th-TH" b="1" dirty="0">
              <a:solidFill>
                <a:srgbClr val="FF0000"/>
              </a:solidFill>
              <a:latin typeface="+mn-lt"/>
              <a:ea typeface="Tahoma" panose="020B0604030504040204" pitchFamily="34" charset="0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B3B9C6E5-26EA-4D58-974E-BBF092F987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72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168" y="589302"/>
            <a:ext cx="8641660" cy="29213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(3G2100&amp;LTE)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Repeat Fault Jun 2023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3960777" y="598293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+mn-lt"/>
              </a:rPr>
              <a:t>Repeat Fault all</a:t>
            </a:r>
            <a:endParaRPr lang="th-TH" b="1" dirty="0">
              <a:solidFill>
                <a:srgbClr val="FF0000"/>
              </a:solidFill>
              <a:latin typeface="+mn-lt"/>
              <a:ea typeface="Tahoma" panose="020B0604030504040204" pitchFamily="34" charset="0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B3B9C6E5-26EA-4D58-974E-BBF092F987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99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(3G2100&amp;LTE)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Top 50 Repeat Fault by ticket </a:t>
            </a:r>
            <a:r>
              <a:rPr lang="en-US" altLang="en-US" sz="1400" b="1" dirty="0">
                <a:solidFill>
                  <a:srgbClr val="800000"/>
                </a:solidFill>
                <a:latin typeface="+mn-lt"/>
              </a:rPr>
              <a:t>Nor.2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8FDCEF-C8CD-4B3F-BC9F-D3FC86160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6737" y="525758"/>
            <a:ext cx="7735701" cy="6199343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19C2C78-2934-423C-81B4-CE0F734C62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(3G2100&amp;LTE)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Top 50 Repeat Fault by ticket </a:t>
            </a:r>
            <a:r>
              <a:rPr lang="en-US" altLang="en-US" sz="1400" b="1" dirty="0">
                <a:solidFill>
                  <a:srgbClr val="800000"/>
                </a:solidFill>
                <a:latin typeface="+mn-lt"/>
              </a:rPr>
              <a:t>Nor.2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8FDCEF-C8CD-4B3F-BC9F-D3FC86160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1225" y="529355"/>
            <a:ext cx="7726726" cy="6192150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ABB0A78D-9B75-49D3-B52D-2128B0C683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15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74034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(3G2100&amp;LTE)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Top 50 Repeat Fault by cause </a:t>
            </a:r>
            <a:r>
              <a:rPr lang="en-US" altLang="en-US" sz="1400" b="1" dirty="0">
                <a:solidFill>
                  <a:srgbClr val="800000"/>
                </a:solidFill>
                <a:latin typeface="+mn-lt"/>
              </a:rPr>
              <a:t>Nor.2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F7708-D2B2-4E48-9618-3D91BF695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9306" y="551246"/>
            <a:ext cx="7951766" cy="6144141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EE14FDC-CB6A-4903-8E61-22BA9826D5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46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74034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(3G2100&amp;LTE)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Top 50 Repeat Fault by cause </a:t>
            </a:r>
            <a:r>
              <a:rPr lang="en-US" altLang="en-US" sz="1400" b="1" dirty="0">
                <a:solidFill>
                  <a:srgbClr val="800000"/>
                </a:solidFill>
                <a:latin typeface="+mn-lt"/>
              </a:rPr>
              <a:t>Nor.2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F7708-D2B2-4E48-9618-3D91BF695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8639" y="558457"/>
            <a:ext cx="7933098" cy="6129718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F71F89E6-C5D2-4BDB-BC66-E0FC67A0BB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34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(2G+LTE900)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Repeat Fault </a:t>
            </a:r>
            <a:r>
              <a:rPr lang="en-US" altLang="en-US" sz="2400" b="1" dirty="0">
                <a:solidFill>
                  <a:srgbClr val="FF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Apr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2023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2287" y="602181"/>
            <a:ext cx="8641663" cy="2921340"/>
          </a:xfrm>
          <a:prstGeom prst="rect">
            <a:avLst/>
          </a:prstGeom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960777" y="598293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+mn-lt"/>
              </a:rPr>
              <a:t>Repeat Fault all</a:t>
            </a:r>
            <a:endParaRPr lang="th-TH" b="1" dirty="0">
              <a:solidFill>
                <a:srgbClr val="FF0000"/>
              </a:solidFill>
              <a:latin typeface="+mn-lt"/>
              <a:ea typeface="Tahoma" panose="020B0604030504040204" pitchFamily="34" charset="0"/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BB02618-A0EE-44EB-B1DB-EF95299A80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8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1C1C1C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Compare Ticket 2022 vs. 2023</a:t>
            </a:r>
          </a:p>
          <a:p>
            <a:pPr>
              <a:lnSpc>
                <a:spcPct val="75000"/>
              </a:lnSpc>
            </a:pPr>
            <a:endParaRPr lang="en-US" altLang="en-US" sz="2400" b="1" dirty="0">
              <a:solidFill>
                <a:srgbClr val="1C1C1C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alibri" panose="020F0502020204030204" pitchFamily="34" charset="0"/>
            </a:endParaRPr>
          </a:p>
          <a:p>
            <a:pPr>
              <a:lnSpc>
                <a:spcPct val="75000"/>
              </a:lnSpc>
            </a:pPr>
            <a:endParaRPr lang="en-US" altLang="en-US" sz="2400" b="1" dirty="0">
              <a:solidFill>
                <a:srgbClr val="1C1C1C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673" y="544161"/>
            <a:ext cx="11397758" cy="595681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884551" y="833149"/>
            <a:ext cx="728650" cy="5705884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D68E9206-3DA0-49E3-9041-0B1247F7E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(2G+LTE900)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Repeat Fault </a:t>
            </a:r>
            <a:r>
              <a:rPr lang="en-US" altLang="en-US" sz="2400" b="1" dirty="0">
                <a:solidFill>
                  <a:srgbClr val="FF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May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2023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2288" y="602181"/>
            <a:ext cx="8641660" cy="2921340"/>
          </a:xfrm>
          <a:prstGeom prst="rect">
            <a:avLst/>
          </a:prstGeom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960777" y="598293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+mn-lt"/>
              </a:rPr>
              <a:t>Repeat Fault all</a:t>
            </a:r>
            <a:endParaRPr lang="th-TH" b="1" dirty="0">
              <a:solidFill>
                <a:srgbClr val="FF0000"/>
              </a:solidFill>
              <a:latin typeface="+mn-lt"/>
              <a:ea typeface="Tahoma" panose="020B0604030504040204" pitchFamily="34" charset="0"/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BB02618-A0EE-44EB-B1DB-EF95299A80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16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(2G+LTE900)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Repeat Fault Jun 2023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2288" y="602181"/>
            <a:ext cx="8641660" cy="2921339"/>
          </a:xfrm>
          <a:prstGeom prst="rect">
            <a:avLst/>
          </a:prstGeom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960777" y="598293"/>
            <a:ext cx="6572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b="1" dirty="0">
                <a:solidFill>
                  <a:srgbClr val="800000"/>
                </a:solidFill>
                <a:latin typeface="+mn-lt"/>
              </a:rPr>
              <a:t>Repeat Fault all</a:t>
            </a:r>
            <a:endParaRPr lang="th-TH" b="1" dirty="0">
              <a:solidFill>
                <a:srgbClr val="FF0000"/>
              </a:solidFill>
              <a:latin typeface="+mn-lt"/>
              <a:ea typeface="Tahoma" panose="020B0604030504040204" pitchFamily="34" charset="0"/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BB02618-A0EE-44EB-B1DB-EF95299A80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40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(2G+LTE900)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Top 50 Repeat Fault by ticket </a:t>
            </a:r>
            <a:r>
              <a:rPr lang="en-US" altLang="en-US" sz="1400" b="1" dirty="0">
                <a:solidFill>
                  <a:srgbClr val="800000"/>
                </a:solidFill>
                <a:latin typeface="+mn-lt"/>
              </a:rPr>
              <a:t>Nor.2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145256-E77F-46D9-867D-5D1D1E54B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3403" y="525759"/>
            <a:ext cx="7803465" cy="6253647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C46CA6DC-D3B8-4109-8095-C1A907E9E9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04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(2G+LTE900)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Top 50 Repeat Fault by ticket </a:t>
            </a:r>
            <a:r>
              <a:rPr lang="en-US" altLang="en-US" sz="1400" b="1" dirty="0">
                <a:solidFill>
                  <a:srgbClr val="800000"/>
                </a:solidFill>
                <a:latin typeface="+mn-lt"/>
              </a:rPr>
              <a:t>Nor.2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145256-E77F-46D9-867D-5D1D1E54B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3405" y="525759"/>
            <a:ext cx="7803463" cy="6253647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8673E69-A902-4218-A35D-3169865F42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12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74034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(2G+LTE900)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Top 50 Repeat Fault by cause </a:t>
            </a:r>
            <a:r>
              <a:rPr lang="en-US" altLang="en-US" sz="1400" b="1" dirty="0">
                <a:solidFill>
                  <a:srgbClr val="800000"/>
                </a:solidFill>
                <a:latin typeface="+mn-lt"/>
              </a:rPr>
              <a:t>Nor.2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07BB35-956F-4DD9-8060-5AD2D3213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4499" y="581279"/>
            <a:ext cx="7349139" cy="6116895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FF6549CC-1D8D-4F77-A18C-EEDFD6E9F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61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0758" y="132894"/>
            <a:ext cx="674034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(2G+LTE900)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Top 50 Repeat Fault by cause </a:t>
            </a:r>
            <a:r>
              <a:rPr lang="en-US" altLang="en-US" sz="1400" b="1" dirty="0">
                <a:solidFill>
                  <a:srgbClr val="800000"/>
                </a:solidFill>
                <a:latin typeface="+mn-lt"/>
              </a:rPr>
              <a:t>Nor.2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07BB35-956F-4DD9-8060-5AD2D3213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3831" y="589046"/>
            <a:ext cx="7330476" cy="6101362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E6B2B323-F2BA-48F5-8B48-F7F26E136F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35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207" y="309889"/>
            <a:ext cx="5261810" cy="31711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0778" y="3444912"/>
            <a:ext cx="5258667" cy="3148188"/>
          </a:xfrm>
          <a:prstGeom prst="rect">
            <a:avLst/>
          </a:prstGeom>
        </p:spPr>
      </p:pic>
      <p:sp>
        <p:nvSpPr>
          <p:cNvPr id="18" name="Rectangular Callout 17"/>
          <p:cNvSpPr>
            <a:spLocks noChangeArrowheads="1"/>
          </p:cNvSpPr>
          <p:nvPr/>
        </p:nvSpPr>
        <p:spPr bwMode="auto">
          <a:xfrm>
            <a:off x="9285197" y="39591"/>
            <a:ext cx="2819230" cy="221569"/>
          </a:xfrm>
          <a:prstGeom prst="wedgeRectCallout">
            <a:avLst>
              <a:gd name="adj1" fmla="val 3507"/>
              <a:gd name="adj2" fmla="val 82409"/>
            </a:avLst>
          </a:prstGeom>
          <a:solidFill>
            <a:srgbClr val="CCECFF"/>
          </a:solidFill>
          <a:ln w="15875" algn="ctr">
            <a:solidFill>
              <a:srgbClr val="0000FF"/>
            </a:solidFill>
            <a:round/>
            <a:headEnd/>
            <a:tailEnd/>
          </a:ln>
        </p:spPr>
        <p:txBody>
          <a:bodyPr wrap="square" lIns="91411" tIns="45705" rIns="91411" bIns="45705" anchor="b">
            <a:spAutoFit/>
          </a:bodyPr>
          <a:lstStyle>
            <a:lvl1pPr marL="355600" indent="-355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  <a:spcBef>
                <a:spcPct val="50000"/>
              </a:spcBef>
              <a:buClr>
                <a:srgbClr val="E2670A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 </a:t>
            </a:r>
            <a:r>
              <a:rPr lang="th-TH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ของ </a:t>
            </a:r>
            <a:r>
              <a:rPr lang="en-US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Cause Of Fault</a:t>
            </a:r>
            <a:r>
              <a:rPr lang="th-TH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แยกตามจำนวน </a:t>
            </a:r>
            <a:r>
              <a:rPr lang="en-US" altLang="en-US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 Ticket</a:t>
            </a:r>
          </a:p>
        </p:txBody>
      </p:sp>
      <p:sp>
        <p:nvSpPr>
          <p:cNvPr id="19" name="Rectangular Callout 9"/>
          <p:cNvSpPr>
            <a:spLocks noChangeArrowheads="1"/>
          </p:cNvSpPr>
          <p:nvPr/>
        </p:nvSpPr>
        <p:spPr bwMode="auto">
          <a:xfrm>
            <a:off x="3973736" y="40283"/>
            <a:ext cx="2553037" cy="232341"/>
          </a:xfrm>
          <a:prstGeom prst="wedgeRectCallout">
            <a:avLst>
              <a:gd name="adj1" fmla="val 41765"/>
              <a:gd name="adj2" fmla="val 77277"/>
            </a:avLst>
          </a:prstGeom>
          <a:solidFill>
            <a:srgbClr val="CCECFF"/>
          </a:solidFill>
          <a:ln w="15875" algn="ctr">
            <a:solidFill>
              <a:srgbClr val="0000FF"/>
            </a:solidFill>
            <a:round/>
            <a:headEnd/>
            <a:tailEnd/>
          </a:ln>
        </p:spPr>
        <p:txBody>
          <a:bodyPr wrap="square" lIns="91411" tIns="45705" rIns="91411" bIns="45705" anchor="b">
            <a:spAutoFit/>
          </a:bodyPr>
          <a:lstStyle>
            <a:lvl1pPr marL="355600" indent="-355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  <a:spcBef>
                <a:spcPct val="50000"/>
              </a:spcBef>
              <a:buClr>
                <a:srgbClr val="E2670A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 </a:t>
            </a:r>
            <a:r>
              <a:rPr lang="th-TH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ของ </a:t>
            </a:r>
            <a:r>
              <a:rPr lang="en-US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Cause Of Fault</a:t>
            </a:r>
            <a:r>
              <a:rPr lang="th-TH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แยกตาม </a:t>
            </a:r>
            <a:r>
              <a:rPr lang="en-US" altLang="en-US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Downtime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4216223" y="1851634"/>
            <a:ext cx="561860" cy="38559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ight Arrow 20"/>
          <p:cNvSpPr/>
          <p:nvPr/>
        </p:nvSpPr>
        <p:spPr>
          <a:xfrm>
            <a:off x="4216223" y="4746455"/>
            <a:ext cx="561860" cy="38559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6956232" y="580087"/>
            <a:ext cx="7471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582610" y="574004"/>
            <a:ext cx="7471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103098" y="3704602"/>
            <a:ext cx="2375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726742" y="3704602"/>
            <a:ext cx="2375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(All)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Cause of Fault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140" y="3557882"/>
            <a:ext cx="3480307" cy="26640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972" y="604185"/>
            <a:ext cx="3466642" cy="2653556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extLst>
              <a:ext uri="{FF2B5EF4-FFF2-40B4-BE49-F238E27FC236}">
                <a16:creationId xmlns:a16="http://schemas.microsoft.com/office/drawing/2014/main" id="{A7C33115-0945-4DF4-BE10-AA17D53EC6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17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5736" y="332237"/>
            <a:ext cx="5193602" cy="31438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0363" y="3447680"/>
            <a:ext cx="5204347" cy="3157304"/>
          </a:xfrm>
          <a:prstGeom prst="rect">
            <a:avLst/>
          </a:prstGeom>
        </p:spPr>
      </p:pic>
      <p:sp>
        <p:nvSpPr>
          <p:cNvPr id="18" name="Rectangular Callout 17"/>
          <p:cNvSpPr>
            <a:spLocks noChangeArrowheads="1"/>
          </p:cNvSpPr>
          <p:nvPr/>
        </p:nvSpPr>
        <p:spPr bwMode="auto">
          <a:xfrm>
            <a:off x="9285197" y="39591"/>
            <a:ext cx="2819230" cy="221569"/>
          </a:xfrm>
          <a:prstGeom prst="wedgeRectCallout">
            <a:avLst>
              <a:gd name="adj1" fmla="val 3507"/>
              <a:gd name="adj2" fmla="val 82409"/>
            </a:avLst>
          </a:prstGeom>
          <a:solidFill>
            <a:srgbClr val="CCECFF"/>
          </a:solidFill>
          <a:ln w="15875" algn="ctr">
            <a:solidFill>
              <a:srgbClr val="0000FF"/>
            </a:solidFill>
            <a:round/>
            <a:headEnd/>
            <a:tailEnd/>
          </a:ln>
        </p:spPr>
        <p:txBody>
          <a:bodyPr wrap="square" lIns="91411" tIns="45705" rIns="91411" bIns="45705" anchor="b">
            <a:spAutoFit/>
          </a:bodyPr>
          <a:lstStyle>
            <a:lvl1pPr marL="355600" indent="-355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  <a:spcBef>
                <a:spcPct val="50000"/>
              </a:spcBef>
              <a:buClr>
                <a:srgbClr val="E2670A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 </a:t>
            </a:r>
            <a:r>
              <a:rPr lang="th-TH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ของ </a:t>
            </a:r>
            <a:r>
              <a:rPr lang="en-US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Cause Of Fault</a:t>
            </a:r>
            <a:r>
              <a:rPr lang="th-TH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แยกตามจำนวน </a:t>
            </a:r>
            <a:r>
              <a:rPr lang="en-US" altLang="en-US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NSA Ticket</a:t>
            </a:r>
          </a:p>
        </p:txBody>
      </p:sp>
      <p:sp>
        <p:nvSpPr>
          <p:cNvPr id="19" name="Rectangular Callout 9"/>
          <p:cNvSpPr>
            <a:spLocks noChangeArrowheads="1"/>
          </p:cNvSpPr>
          <p:nvPr/>
        </p:nvSpPr>
        <p:spPr bwMode="auto">
          <a:xfrm>
            <a:off x="3973736" y="51055"/>
            <a:ext cx="2553037" cy="221569"/>
          </a:xfrm>
          <a:prstGeom prst="wedgeRectCallout">
            <a:avLst>
              <a:gd name="adj1" fmla="val 41765"/>
              <a:gd name="adj2" fmla="val 77277"/>
            </a:avLst>
          </a:prstGeom>
          <a:solidFill>
            <a:srgbClr val="CCECFF"/>
          </a:solidFill>
          <a:ln w="15875" algn="ctr">
            <a:solidFill>
              <a:srgbClr val="0000FF"/>
            </a:solidFill>
            <a:round/>
            <a:headEnd/>
            <a:tailEnd/>
          </a:ln>
        </p:spPr>
        <p:txBody>
          <a:bodyPr wrap="square" lIns="91411" tIns="45705" rIns="91411" bIns="45705" anchor="b">
            <a:spAutoFit/>
          </a:bodyPr>
          <a:lstStyle>
            <a:lvl1pPr marL="355600" indent="-355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  <a:spcBef>
                <a:spcPct val="50000"/>
              </a:spcBef>
              <a:buClr>
                <a:srgbClr val="E2670A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 </a:t>
            </a:r>
            <a:r>
              <a:rPr lang="th-TH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ของ </a:t>
            </a:r>
            <a:r>
              <a:rPr lang="en-US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Cause Of Fault</a:t>
            </a:r>
            <a:r>
              <a:rPr lang="th-TH" altLang="en-US" sz="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แยกตาม </a:t>
            </a:r>
            <a:r>
              <a:rPr lang="en-US" altLang="en-US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time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4216223" y="1851634"/>
            <a:ext cx="561860" cy="385590"/>
          </a:xfrm>
          <a:prstGeom prst="rightArrow">
            <a:avLst/>
          </a:prstGeom>
          <a:solidFill>
            <a:srgbClr val="00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ight Arrow 20"/>
          <p:cNvSpPr/>
          <p:nvPr/>
        </p:nvSpPr>
        <p:spPr>
          <a:xfrm>
            <a:off x="4216223" y="4746455"/>
            <a:ext cx="561860" cy="385590"/>
          </a:xfrm>
          <a:prstGeom prst="rightArrow">
            <a:avLst/>
          </a:prstGeom>
          <a:solidFill>
            <a:srgbClr val="00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7102423" y="579918"/>
            <a:ext cx="7471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706630" y="587282"/>
            <a:ext cx="7471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038685" y="3715430"/>
            <a:ext cx="2375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44909" y="3715430"/>
            <a:ext cx="2375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(All)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Cause of Fault </a:t>
            </a:r>
            <a:r>
              <a:rPr lang="en-US" altLang="en-US" sz="2400" b="1" dirty="0">
                <a:solidFill>
                  <a:srgbClr val="FF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(NSA)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1" y="573497"/>
            <a:ext cx="2627044" cy="26395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1" y="3471485"/>
            <a:ext cx="2627044" cy="2633298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BA7319C4-EED1-4610-B4EA-B8FC8B9725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41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8" y="132894"/>
            <a:ext cx="734562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(3G850)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Cause of Fault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by Province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626" y="635839"/>
            <a:ext cx="5721673" cy="5737610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5206" y="640122"/>
            <a:ext cx="5749286" cy="5733360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7AA61DF4-C530-4A74-AB89-B4A1362EBA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21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8" y="132894"/>
            <a:ext cx="734562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(3G850) </a:t>
            </a:r>
            <a:r>
              <a:rPr lang="en-US" altLang="en-US" sz="2400" b="1" dirty="0" err="1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Num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vs. Fault rate Cause of Fault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by Province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2420" y="3597377"/>
            <a:ext cx="5027154" cy="28247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2420" y="647847"/>
            <a:ext cx="5027154" cy="2824781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2093574-7BF0-4E4A-9C7F-72C8E8990F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0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1C1C1C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Compare Ticket 2022 vs. 2023</a:t>
            </a:r>
          </a:p>
          <a:p>
            <a:pPr>
              <a:lnSpc>
                <a:spcPct val="75000"/>
              </a:lnSpc>
            </a:pPr>
            <a:endParaRPr lang="en-US" altLang="en-US" sz="2400" b="1" dirty="0">
              <a:solidFill>
                <a:srgbClr val="1C1C1C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189" y="624179"/>
            <a:ext cx="11455614" cy="5799405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143996DA-B201-41BC-8319-A710556AAE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07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8" y="132894"/>
            <a:ext cx="734562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(3G2100&amp;LTE)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Cause of Fault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by Province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D36FBA-EF64-42D1-9BD0-7A416CA49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401" y="651022"/>
            <a:ext cx="5700885" cy="5708813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401362-D8F5-4FB3-A523-6A642D2E4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6714" y="651022"/>
            <a:ext cx="5705746" cy="569783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E9B38106-23AF-4FB5-A1D7-CE14158889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01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7" y="132894"/>
            <a:ext cx="811477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(3G2100&amp;LTE) </a:t>
            </a:r>
            <a:r>
              <a:rPr lang="en-US" altLang="en-US" sz="2400" b="1" dirty="0" err="1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Num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vs. Fault rate Cause of Fault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by Province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6179" y="3616353"/>
            <a:ext cx="4959637" cy="2786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455" y="671888"/>
            <a:ext cx="4950596" cy="2781764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F7A04DC2-8400-41D4-8058-4685D34BFE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32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8" y="132894"/>
            <a:ext cx="734562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(2G+LTE900)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Cause of Fault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by Province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44815E-1F25-4FA4-9A57-5CB6318EC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769" y="651932"/>
            <a:ext cx="5688103" cy="5696015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EE6DFB-9500-4961-B308-E15F1198F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347" y="659605"/>
            <a:ext cx="5692318" cy="5692318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1F48530-51C0-40D3-A521-15596B7668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812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7" y="132894"/>
            <a:ext cx="811477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(2G+LTE900) </a:t>
            </a:r>
            <a:r>
              <a:rPr lang="en-US" altLang="en-US" sz="2400" b="1" dirty="0" err="1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Num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vs. Fault rate Cause of Fault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(SA)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by Province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6179" y="3616353"/>
            <a:ext cx="4959637" cy="2786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455" y="671888"/>
            <a:ext cx="4950596" cy="2781763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CF1F2BDC-4B46-4027-823D-CB67E449C3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42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393" y="3268759"/>
            <a:ext cx="6653750" cy="34536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91" y="659671"/>
            <a:ext cx="9696656" cy="28388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8" y="132894"/>
            <a:ext cx="734562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Ticket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Over SLA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Jun 2023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0DD3DF1-42F6-4672-B4AF-C1FBEF349A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6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1836" y="547475"/>
            <a:ext cx="8935209" cy="60409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8" y="132894"/>
            <a:ext cx="734562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Ticket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Over SLA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Jun 2023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57DD8B8-915B-461F-AE86-E18710BD11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54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0758" y="132894"/>
            <a:ext cx="734562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Ticket 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Over SLA 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Jan -</a:t>
            </a: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Jun 2023</a:t>
            </a:r>
            <a:endParaRPr lang="en-US" altLang="en-US" sz="2400" b="1" dirty="0">
              <a:solidFill>
                <a:srgbClr val="FF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612" y="1240687"/>
            <a:ext cx="5204424" cy="37828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7457" y="1243633"/>
            <a:ext cx="5200370" cy="43456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7AE2A01-8F6D-4FAB-BB9C-F32072CBC1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9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041"/>
          <p:cNvSpPr>
            <a:spLocks noChangeArrowheads="1"/>
          </p:cNvSpPr>
          <p:nvPr/>
        </p:nvSpPr>
        <p:spPr bwMode="auto">
          <a:xfrm>
            <a:off x="0" y="2999129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4" y="0"/>
            <a:ext cx="1643063" cy="116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r>
              <a:rPr lang="en-GB" sz="1400" b="1" dirty="0">
                <a:solidFill>
                  <a:schemeClr val="tx1"/>
                </a:solidFill>
                <a:latin typeface="Century Gothic" pitchFamily="34" charset="0"/>
              </a:rPr>
              <a:t>      together </a:t>
            </a:r>
          </a:p>
          <a:p>
            <a:pPr algn="just" eaLnBrk="1" hangingPunct="1">
              <a:defRPr/>
            </a:pPr>
            <a:r>
              <a:rPr lang="en-GB" sz="1400" b="1" dirty="0">
                <a:solidFill>
                  <a:schemeClr val="tx1"/>
                </a:solidFill>
                <a:latin typeface="Century Gothic" pitchFamily="34" charset="0"/>
              </a:rPr>
              <a:t>      we can make </a:t>
            </a:r>
          </a:p>
          <a:p>
            <a:pPr algn="just" eaLnBrk="1" hangingPunct="1">
              <a:defRPr/>
            </a:pPr>
            <a:r>
              <a:rPr lang="en-GB" sz="1400" b="1" dirty="0">
                <a:solidFill>
                  <a:schemeClr val="tx1"/>
                </a:solidFill>
                <a:latin typeface="Century Gothic" pitchFamily="34" charset="0"/>
              </a:rPr>
              <a:t>      it </a:t>
            </a:r>
            <a:endParaRPr lang="en-US" sz="1400" b="1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374219" y="3000709"/>
            <a:ext cx="1516588" cy="523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1" tIns="45705" rIns="91411" bIns="45705">
            <a:spAutoFit/>
          </a:bodyPr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algn="just" eaLnBrk="1" hangingPunct="1"/>
            <a:r>
              <a:rPr lang="en-GB" altLang="en-US" sz="2800" b="1" dirty="0">
                <a:solidFill>
                  <a:srgbClr val="C00000"/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The</a:t>
            </a:r>
            <a:r>
              <a:rPr lang="en-GB" altLang="en-US" sz="2800" b="1" dirty="0"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GB" altLang="en-US" sz="2800" b="1" dirty="0">
                <a:solidFill>
                  <a:srgbClr val="C00000"/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End</a:t>
            </a:r>
            <a:endParaRPr lang="en-US" altLang="en-US" sz="2800" b="1" dirty="0">
              <a:solidFill>
                <a:srgbClr val="C00000"/>
              </a:solidFill>
              <a:effectLst>
                <a:glow rad="63500">
                  <a:schemeClr val="bg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9" y="310180"/>
            <a:ext cx="858220" cy="8582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"/>
          <a:stretch/>
        </p:blipFill>
        <p:spPr>
          <a:xfrm>
            <a:off x="5151075" y="529388"/>
            <a:ext cx="1962876" cy="2446025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BC023CB8-BC3F-4F33-BE4F-9E292D91E4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3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1C1C1C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Compare Ticket 2022 vs. 2023</a:t>
            </a:r>
          </a:p>
          <a:p>
            <a:pPr>
              <a:lnSpc>
                <a:spcPct val="75000"/>
              </a:lnSpc>
            </a:pPr>
            <a:endParaRPr lang="en-US" altLang="en-US" sz="2400" b="1" dirty="0">
              <a:solidFill>
                <a:srgbClr val="1C1C1C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7933F0-419E-46D6-9273-C488DE7B3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271" y="619056"/>
            <a:ext cx="11415452" cy="5809649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D8BFC87-A5B0-452C-B69F-99CC47013B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8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All Service availability compare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030" y="638814"/>
            <a:ext cx="11661930" cy="564644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5102618" y="678139"/>
            <a:ext cx="425003" cy="287371"/>
          </a:xfrm>
          <a:prstGeom prst="rightArrow">
            <a:avLst>
              <a:gd name="adj1" fmla="val 50000"/>
              <a:gd name="adj2" fmla="val 55370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EC1B987-C570-4381-B7CE-485D8F394E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8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6" y="132894"/>
            <a:ext cx="6438833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All Service availability compare by Province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143" y="1649768"/>
            <a:ext cx="11639699" cy="3558450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26F1C812-0EE8-4CEF-89E4-AA54278EEF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8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089" y="727524"/>
            <a:ext cx="11477812" cy="5402925"/>
          </a:xfrm>
          <a:prstGeom prst="rect">
            <a:avLst/>
          </a:prstGeom>
        </p:spPr>
      </p:pic>
      <p:sp>
        <p:nvSpPr>
          <p:cNvPr id="2" name="Rectangle 1041"/>
          <p:cNvSpPr>
            <a:spLocks noChangeArrowheads="1"/>
          </p:cNvSpPr>
          <p:nvPr/>
        </p:nvSpPr>
        <p:spPr bwMode="auto">
          <a:xfrm>
            <a:off x="0" y="0"/>
            <a:ext cx="12192000" cy="525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just" eaLnBrk="1" hangingPunct="1">
              <a:defRPr/>
            </a:pPr>
            <a:endParaRPr lang="en-US" sz="1400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37274" y="6481295"/>
            <a:ext cx="2101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.VnArial" pitchFamily="34" charset="0"/>
              </a:rPr>
              <a:t>Managed </a:t>
            </a:r>
            <a:r>
              <a:rPr lang="en-US" sz="1600" dirty="0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.VnArial" pitchFamily="34" charset="0"/>
              </a:rPr>
              <a:t>Service</a:t>
            </a:r>
            <a:endParaRPr lang="en-US" sz="16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.Vn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0758" y="132894"/>
            <a:ext cx="65722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All Fault rate compare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B99991C6-195B-44F7-90FA-0AC12EE0AC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6539033"/>
            <a:ext cx="728650" cy="2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57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31970</TotalTime>
  <Words>959</Words>
  <Application>Microsoft Office PowerPoint</Application>
  <PresentationFormat>Widescreen</PresentationFormat>
  <Paragraphs>177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.VnArial</vt:lpstr>
      <vt:lpstr>Arial</vt:lpstr>
      <vt:lpstr>Calibri</vt:lpstr>
      <vt:lpstr>Calibri Light</vt:lpstr>
      <vt:lpstr>Century Gothic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Santisuk Suthanma</dc:creator>
  <cp:lastModifiedBy>Santisuk Suthanma</cp:lastModifiedBy>
  <cp:revision>2799</cp:revision>
  <dcterms:created xsi:type="dcterms:W3CDTF">2015-08-13T07:17:24Z</dcterms:created>
  <dcterms:modified xsi:type="dcterms:W3CDTF">2023-07-19T11:49:36Z</dcterms:modified>
</cp:coreProperties>
</file>